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6" autoAdjust="0"/>
    <p:restoredTop sz="94660"/>
  </p:normalViewPr>
  <p:slideViewPr>
    <p:cSldViewPr snapToGrid="0">
      <p:cViewPr varScale="1">
        <p:scale>
          <a:sx n="44" d="100"/>
          <a:sy n="44"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7CE21-6EB2-48CB-95A9-8D431CB1E2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E6FD54-DF12-46DF-AE29-CA7A7CE53C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977D37-B87C-4736-BB43-CA4B16ED54ED}"/>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EB54EDF1-B190-4E00-BB8B-4FAA6C9015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34233-33F9-4631-A2BA-3F76D94DE8A5}"/>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549839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7FE74-DE55-4E6F-B9DE-AB7406113A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001155A-03B9-4BC9-AE09-4606B0AF2B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CAB4FE-2DC2-480A-ABC7-FB52D925F1E2}"/>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84FED059-8E54-4975-9A35-387CF47142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A8C863-C6A7-4650-B498-19F36FC49D79}"/>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804186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3CD42-4FA1-4976-A258-CA44E24029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A8618E-C3DE-41F1-869A-33E2E4A01A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A7973B-3E02-45F6-804F-676396566A10}"/>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2A0BEF5E-2730-4B34-B78B-B531A5AECE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9E7AB4-DE27-44DE-892F-6565AF200E2C}"/>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171834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DF81E-6629-49D0-B224-E157941E3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8F9451-EDC6-4EA0-B19F-832988A3E34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4EF7F85-C906-4287-A3CD-02F3B3A8837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4C179B-167E-4AAA-94D4-48D13FC22DDF}"/>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6" name="Footer Placeholder 5">
            <a:extLst>
              <a:ext uri="{FF2B5EF4-FFF2-40B4-BE49-F238E27FC236}">
                <a16:creationId xmlns:a16="http://schemas.microsoft.com/office/drawing/2014/main" id="{75E0518C-E40C-4D49-B77A-24771F9833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C2C3F4-6ED8-43A8-AFEA-B8CC67102201}"/>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235428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54F02-7D48-4F83-B825-C18EE20A02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779D70C-5D2C-419B-95BB-A5DEF57437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F1A7645-6D1C-4069-8266-097EC713F70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3388F13-9F7F-4AE8-9A38-7C172DA993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EE4D1B3-AB7B-488F-9C51-8A42A957C30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8DE98A-8B0C-4482-B3FD-423DBD090F7E}"/>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8" name="Footer Placeholder 7">
            <a:extLst>
              <a:ext uri="{FF2B5EF4-FFF2-40B4-BE49-F238E27FC236}">
                <a16:creationId xmlns:a16="http://schemas.microsoft.com/office/drawing/2014/main" id="{C853C0C3-65CF-4C2C-80AF-61EFC53E1AE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EAE638B-9F72-4BF6-8EC3-D193D6CEBBA3}"/>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736571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68574-1A8E-45DB-8F56-95F1122F070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AB0E729-9B1A-4F6C-AE4B-01C8F0A9A10E}"/>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4" name="Footer Placeholder 3">
            <a:extLst>
              <a:ext uri="{FF2B5EF4-FFF2-40B4-BE49-F238E27FC236}">
                <a16:creationId xmlns:a16="http://schemas.microsoft.com/office/drawing/2014/main" id="{9055F3B7-62B0-4103-9763-97F8D7FD03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F86395F-960A-4330-A67C-20EDB311C08A}"/>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3227760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194B18-122B-4E3B-92ED-688576F6A7F7}"/>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3" name="Footer Placeholder 2">
            <a:extLst>
              <a:ext uri="{FF2B5EF4-FFF2-40B4-BE49-F238E27FC236}">
                <a16:creationId xmlns:a16="http://schemas.microsoft.com/office/drawing/2014/main" id="{606CA963-81B3-4267-A146-5A57026A29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3568299-B2B9-4073-B7D9-B721830963E9}"/>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3817153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D6F14-9C62-4388-AE42-BB4F613F52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40D28E9-4CBF-45B6-B3AA-A9433D521F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FE6B584-79F4-4AF4-BF60-10A1A1D0B3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C142AAA-07E8-42D0-8301-EE86385AA225}"/>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6" name="Footer Placeholder 5">
            <a:extLst>
              <a:ext uri="{FF2B5EF4-FFF2-40B4-BE49-F238E27FC236}">
                <a16:creationId xmlns:a16="http://schemas.microsoft.com/office/drawing/2014/main" id="{8993BD8F-7808-4A6A-8886-7EDB98200F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9DB856-A66B-4220-87BD-BF8808241C3E}"/>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3128470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F8E63-0F3D-4236-8B65-56D3EC4EA3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020B2B6-8DDE-4808-A01E-00A901FBCE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00F696D-4D8F-47DE-8C82-5F43FC185D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DC70-F988-44AB-9BD0-571C881AA44B}"/>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6" name="Footer Placeholder 5">
            <a:extLst>
              <a:ext uri="{FF2B5EF4-FFF2-40B4-BE49-F238E27FC236}">
                <a16:creationId xmlns:a16="http://schemas.microsoft.com/office/drawing/2014/main" id="{3F62EB27-9867-4EF6-9AE4-1F29D74E0B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49037E-FC4E-4645-9E2F-A29C0E36308B}"/>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714554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10E48-915F-4B65-874C-AD6F66642F8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F6A6856-A186-4DA4-A290-113E9DF8731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637D83-43F5-4965-AC9C-528D343FE722}"/>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960A59FE-9AA9-4E8A-90AA-71244F2C11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C1AE86-833E-4120-947A-707D69A04146}"/>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1933038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68F52D-D182-4983-93C6-69CF0E61281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2FB408B-679E-461B-902B-6411C26C9F8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AFA58C-01EC-44D8-8413-31FC68A164E9}"/>
              </a:ext>
            </a:extLst>
          </p:cNvPr>
          <p:cNvSpPr>
            <a:spLocks noGrp="1"/>
          </p:cNvSpPr>
          <p:nvPr>
            <p:ph type="dt" sz="half" idx="10"/>
          </p:nvPr>
        </p:nvSpPr>
        <p:spPr/>
        <p:txBody>
          <a:body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D3BCA745-4EE1-4AEA-8F40-0A9B5615A9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255212-7C80-451D-B0A7-19FB49B80413}"/>
              </a:ext>
            </a:extLst>
          </p:cNvPr>
          <p:cNvSpPr>
            <a:spLocks noGrp="1"/>
          </p:cNvSpPr>
          <p:nvPr>
            <p:ph type="sldNum" sz="quarter" idx="12"/>
          </p:nvPr>
        </p:nvSpPr>
        <p:spPr/>
        <p:txBody>
          <a:bodyPr/>
          <a:lstStyle/>
          <a:p>
            <a:fld id="{512A58F7-C1AC-41FC-9687-8327EBF79C6A}" type="slidenum">
              <a:rPr lang="en-US" smtClean="0"/>
              <a:t>‹#›</a:t>
            </a:fld>
            <a:endParaRPr lang="en-US"/>
          </a:p>
        </p:txBody>
      </p:sp>
    </p:spTree>
    <p:extLst>
      <p:ext uri="{BB962C8B-B14F-4D97-AF65-F5344CB8AC3E}">
        <p14:creationId xmlns:p14="http://schemas.microsoft.com/office/powerpoint/2010/main" val="3188881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2D5F7E-51DC-4965-91A6-996B63ECF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628A4B-D56E-4207-BD11-706A377314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D1F6ED-5929-4D0A-9106-FA6B61151B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2CF918-F565-420A-9831-C5D164CD3F28}" type="datetimeFigureOut">
              <a:rPr lang="en-US" smtClean="0"/>
              <a:t>9/13/2021</a:t>
            </a:fld>
            <a:endParaRPr lang="en-US"/>
          </a:p>
        </p:txBody>
      </p:sp>
      <p:sp>
        <p:nvSpPr>
          <p:cNvPr id="5" name="Footer Placeholder 4">
            <a:extLst>
              <a:ext uri="{FF2B5EF4-FFF2-40B4-BE49-F238E27FC236}">
                <a16:creationId xmlns:a16="http://schemas.microsoft.com/office/drawing/2014/main" id="{1E4A7CBD-CA80-46E6-87F9-2C88F78192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1FCED4B-F6B7-438D-ACC0-1A4B592A7B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2A58F7-C1AC-41FC-9687-8327EBF79C6A}" type="slidenum">
              <a:rPr lang="en-US" smtClean="0"/>
              <a:t>‹#›</a:t>
            </a:fld>
            <a:endParaRPr lang="en-US"/>
          </a:p>
        </p:txBody>
      </p:sp>
    </p:spTree>
    <p:extLst>
      <p:ext uri="{BB962C8B-B14F-4D97-AF65-F5344CB8AC3E}">
        <p14:creationId xmlns:p14="http://schemas.microsoft.com/office/powerpoint/2010/main" val="26484467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810C29-DD63-41FF-A108-36FB2D98623C}"/>
              </a:ext>
            </a:extLst>
          </p:cNvPr>
          <p:cNvSpPr txBox="1"/>
          <p:nvPr/>
        </p:nvSpPr>
        <p:spPr>
          <a:xfrm>
            <a:off x="200101" y="0"/>
            <a:ext cx="8010526" cy="2062103"/>
          </a:xfrm>
          <a:prstGeom prst="rect">
            <a:avLst/>
          </a:prstGeom>
          <a:noFill/>
        </p:spPr>
        <p:txBody>
          <a:bodyPr wrap="none" rtlCol="0">
            <a:spAutoFit/>
          </a:bodyPr>
          <a:lstStyle/>
          <a:p>
            <a:r>
              <a:rPr lang="en-US" sz="3200" dirty="0">
                <a:solidFill>
                  <a:schemeClr val="bg1"/>
                </a:solidFill>
                <a:latin typeface="Baskerville Old Face" panose="02020602080505020303" pitchFamily="18" charset="0"/>
              </a:rPr>
              <a:t>HUSB 143: Contemporary American Literature</a:t>
            </a:r>
          </a:p>
          <a:p>
            <a:r>
              <a:rPr lang="en-US" sz="3200" dirty="0">
                <a:solidFill>
                  <a:schemeClr val="bg1"/>
                </a:solidFill>
                <a:latin typeface="Baskerville Old Face" panose="02020602080505020303" pitchFamily="18" charset="0"/>
              </a:rPr>
              <a:t>“A Rose for Emily” (1930)</a:t>
            </a:r>
          </a:p>
          <a:p>
            <a:endParaRPr lang="en-US" sz="3200" dirty="0">
              <a:solidFill>
                <a:schemeClr val="bg1"/>
              </a:solidFill>
              <a:latin typeface="Baskerville Old Face" panose="02020602080505020303" pitchFamily="18" charset="0"/>
            </a:endParaRPr>
          </a:p>
          <a:p>
            <a:endParaRPr lang="en-US" sz="3200" dirty="0">
              <a:solidFill>
                <a:schemeClr val="bg1"/>
              </a:solidFill>
              <a:latin typeface="Baskerville Old Face" panose="02020602080505020303" pitchFamily="18" charset="0"/>
            </a:endParaRPr>
          </a:p>
        </p:txBody>
      </p:sp>
      <p:sp>
        <p:nvSpPr>
          <p:cNvPr id="6" name="Rectangle 5">
            <a:extLst>
              <a:ext uri="{FF2B5EF4-FFF2-40B4-BE49-F238E27FC236}">
                <a16:creationId xmlns:a16="http://schemas.microsoft.com/office/drawing/2014/main" id="{099FCFA6-CAAD-495C-B97B-FEFC21CD154D}"/>
              </a:ext>
            </a:extLst>
          </p:cNvPr>
          <p:cNvSpPr/>
          <p:nvPr/>
        </p:nvSpPr>
        <p:spPr>
          <a:xfrm>
            <a:off x="200101" y="1225689"/>
            <a:ext cx="8010526" cy="5632311"/>
          </a:xfrm>
          <a:prstGeom prst="rect">
            <a:avLst/>
          </a:prstGeom>
        </p:spPr>
        <p:txBody>
          <a:bodyPr wrap="square">
            <a:spAutoFit/>
          </a:bodyPr>
          <a:lstStyle/>
          <a:p>
            <a:r>
              <a:rPr lang="en-US" b="0" i="0" dirty="0">
                <a:solidFill>
                  <a:schemeClr val="bg1"/>
                </a:solidFill>
                <a:effectLst/>
                <a:latin typeface="Times New Roman" panose="02020603050405020304" pitchFamily="18" charset="0"/>
              </a:rPr>
              <a:t>WHEN Miss Emily Grierson died, our whole town went to her funeral: the men through a sort of respectful affection for a fallen monument, the women mostly out of curiosity to see the inside of her house, which no one save an old man-servant--a combined gardener and cook--had seen in at least ten years.</a:t>
            </a:r>
          </a:p>
          <a:p>
            <a:endParaRPr lang="en-US" b="0" i="0" dirty="0">
              <a:solidFill>
                <a:schemeClr val="bg1"/>
              </a:solidFill>
              <a:effectLst/>
              <a:latin typeface="Times New Roman" panose="02020603050405020304" pitchFamily="18" charset="0"/>
            </a:endParaRPr>
          </a:p>
          <a:p>
            <a:r>
              <a:rPr lang="en-US" b="0" i="0" dirty="0">
                <a:solidFill>
                  <a:schemeClr val="bg1"/>
                </a:solidFill>
                <a:effectLst/>
                <a:latin typeface="Times New Roman" panose="02020603050405020304" pitchFamily="18" charset="0"/>
              </a:rPr>
              <a:t>It was a big, squarish frame house that had once been white, decorated with cupolas and spires and scrolled balconies in the heavily lightsome style of the seventies, set on what had once been our most select street. But garages and cotton gins had encroached and obliterated even the august names of that neighborhood; only Miss Emily's house was left, lifting its stubborn and coquettish decay above the cotton wagons and the gasoline pumps-an eyesore among eyesores. And now Miss Emily had gone to join the representatives of those august names where they lay in the cedar-bemused cemetery among the ranked and anonymous graves of Union and Confederate soldiers who fell at the battle of Jefferson.</a:t>
            </a:r>
          </a:p>
          <a:p>
            <a:endParaRPr lang="en-US" b="0" i="0" dirty="0">
              <a:solidFill>
                <a:schemeClr val="bg1"/>
              </a:solidFill>
              <a:effectLst/>
              <a:latin typeface="Times New Roman" panose="02020603050405020304" pitchFamily="18" charset="0"/>
            </a:endParaRPr>
          </a:p>
          <a:p>
            <a:r>
              <a:rPr lang="en-US" b="0" i="0" dirty="0">
                <a:solidFill>
                  <a:schemeClr val="bg1"/>
                </a:solidFill>
                <a:effectLst/>
                <a:latin typeface="Times New Roman" panose="02020603050405020304" pitchFamily="18" charset="0"/>
              </a:rPr>
              <a:t>Alive, Miss Emily had been a tradition, a duty, and a care; a sort of hereditary obligation upon the town, dating from that day in 1894 when Colonel Sartoris, the mayor--he who fathered the edict that no Negro woman should appear on the streets without an apron-remitted her taxes, the dispensation dating from the death of her father on into perpetuity.</a:t>
            </a:r>
          </a:p>
        </p:txBody>
      </p:sp>
      <p:pic>
        <p:nvPicPr>
          <p:cNvPr id="10" name="Audio 9">
            <a:hlinkClick r:id="" action="ppaction://media"/>
            <a:extLst>
              <a:ext uri="{FF2B5EF4-FFF2-40B4-BE49-F238E27FC236}">
                <a16:creationId xmlns:a16="http://schemas.microsoft.com/office/drawing/2014/main" id="{44749225-EA36-4045-BC23-A89C76412E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164598785"/>
      </p:ext>
    </p:extLst>
  </p:cSld>
  <p:clrMapOvr>
    <a:masterClrMapping/>
  </p:clrMapOvr>
  <mc:AlternateContent xmlns:mc="http://schemas.openxmlformats.org/markup-compatibility/2006" xmlns:p14="http://schemas.microsoft.com/office/powerpoint/2010/main">
    <mc:Choice Requires="p14">
      <p:transition spd="slow" p14:dur="2000" advTm="495426"/>
    </mc:Choice>
    <mc:Fallback xmlns="">
      <p:transition spd="slow" advTm="4954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273</Words>
  <Application>Microsoft Office PowerPoint</Application>
  <PresentationFormat>Widescreen</PresentationFormat>
  <Paragraphs>7</Paragraphs>
  <Slides>1</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Baskerville Old Face</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P Thifault</dc:creator>
  <cp:lastModifiedBy>Nancy Barros</cp:lastModifiedBy>
  <cp:revision>3</cp:revision>
  <dcterms:created xsi:type="dcterms:W3CDTF">2019-07-16T17:36:05Z</dcterms:created>
  <dcterms:modified xsi:type="dcterms:W3CDTF">2021-09-14T02:16:50Z</dcterms:modified>
</cp:coreProperties>
</file>